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62" r:id="rId5"/>
    <p:sldId id="259" r:id="rId6"/>
    <p:sldId id="261" r:id="rId7"/>
    <p:sldId id="264" r:id="rId8"/>
    <p:sldId id="263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5A5FED9-70A8-405A-AD2C-3047CE0D2719}" type="datetimeFigureOut">
              <a:rPr lang="en-IE" smtClean="0"/>
              <a:t>14/10/2018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3421F8E9-6DF0-4B54-ABAF-A3A495A20A71}" type="slidenum">
              <a:rPr lang="en-IE" smtClean="0"/>
              <a:t>‹#›</a:t>
            </a:fld>
            <a:endParaRPr lang="en-IE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70845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5FED9-70A8-405A-AD2C-3047CE0D2719}" type="datetimeFigureOut">
              <a:rPr lang="en-IE" smtClean="0"/>
              <a:t>14/10/2018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1F8E9-6DF0-4B54-ABAF-A3A495A20A7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03306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5FED9-70A8-405A-AD2C-3047CE0D2719}" type="datetimeFigureOut">
              <a:rPr lang="en-IE" smtClean="0"/>
              <a:t>14/10/2018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1F8E9-6DF0-4B54-ABAF-A3A495A20A7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2298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5FED9-70A8-405A-AD2C-3047CE0D2719}" type="datetimeFigureOut">
              <a:rPr lang="en-IE" smtClean="0"/>
              <a:t>14/10/2018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1F8E9-6DF0-4B54-ABAF-A3A495A20A7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13359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5FED9-70A8-405A-AD2C-3047CE0D2719}" type="datetimeFigureOut">
              <a:rPr lang="en-IE" smtClean="0"/>
              <a:t>14/10/2018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1F8E9-6DF0-4B54-ABAF-A3A495A20A71}" type="slidenum">
              <a:rPr lang="en-IE" smtClean="0"/>
              <a:t>‹#›</a:t>
            </a:fld>
            <a:endParaRPr lang="en-IE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56512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5FED9-70A8-405A-AD2C-3047CE0D2719}" type="datetimeFigureOut">
              <a:rPr lang="en-IE" smtClean="0"/>
              <a:t>14/10/2018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1F8E9-6DF0-4B54-ABAF-A3A495A20A7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66192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5FED9-70A8-405A-AD2C-3047CE0D2719}" type="datetimeFigureOut">
              <a:rPr lang="en-IE" smtClean="0"/>
              <a:t>14/10/2018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1F8E9-6DF0-4B54-ABAF-A3A495A20A7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86140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5FED9-70A8-405A-AD2C-3047CE0D2719}" type="datetimeFigureOut">
              <a:rPr lang="en-IE" smtClean="0"/>
              <a:t>14/10/2018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1F8E9-6DF0-4B54-ABAF-A3A495A20A7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90764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5FED9-70A8-405A-AD2C-3047CE0D2719}" type="datetimeFigureOut">
              <a:rPr lang="en-IE" smtClean="0"/>
              <a:t>14/10/2018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1F8E9-6DF0-4B54-ABAF-A3A495A20A7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64286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5FED9-70A8-405A-AD2C-3047CE0D2719}" type="datetimeFigureOut">
              <a:rPr lang="en-IE" smtClean="0"/>
              <a:t>14/10/2018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1F8E9-6DF0-4B54-ABAF-A3A495A20A7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93248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5FED9-70A8-405A-AD2C-3047CE0D2719}" type="datetimeFigureOut">
              <a:rPr lang="en-IE" smtClean="0"/>
              <a:t>14/10/2018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1F8E9-6DF0-4B54-ABAF-A3A495A20A7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02773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45A5FED9-70A8-405A-AD2C-3047CE0D2719}" type="datetimeFigureOut">
              <a:rPr lang="en-IE" smtClean="0"/>
              <a:t>14/10/2018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3421F8E9-6DF0-4B54-ABAF-A3A495A20A7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90335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40F5A6-7613-4418-A253-1BBA3FB41B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8" r="5432"/>
          <a:stretch/>
        </p:blipFill>
        <p:spPr>
          <a:xfrm>
            <a:off x="20" y="-2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107E93-B179-4206-B03D-69C1F558A2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>
            <a:normAutofit/>
          </a:bodyPr>
          <a:lstStyle/>
          <a:p>
            <a:r>
              <a:rPr lang="en-IE" i="1" dirty="0">
                <a:latin typeface="Impact" panose="020B0806030902050204" pitchFamily="34" charset="0"/>
              </a:rPr>
              <a:t>THEY LIVE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699E12-73BB-4DED-AECC-8EA80BC8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/>
          <a:p>
            <a:r>
              <a:rPr lang="en-IE" b="1" i="1">
                <a:solidFill>
                  <a:schemeClr val="tx1">
                    <a:lumMod val="85000"/>
                  </a:schemeClr>
                </a:solidFill>
              </a:rPr>
              <a:t>The super official board game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48C6639-F651-4D15-A695-E9D03BB2A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1" y="0"/>
            <a:ext cx="457200" cy="6858000"/>
          </a:xfrm>
          <a:prstGeom prst="rect">
            <a:avLst/>
          </a:prstGeom>
          <a:solidFill>
            <a:srgbClr val="30303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8C1B9D8-212A-444E-B28D-25DA59618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95238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>
            <a:extLst>
              <a:ext uri="{FF2B5EF4-FFF2-40B4-BE49-F238E27FC236}">
                <a16:creationId xmlns:a16="http://schemas.microsoft.com/office/drawing/2014/main" id="{989683EB-D202-4B4D-B1BD-8BA6965FB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344275-0295-462F-94BA-C645E8FB5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endParaRPr lang="en-IE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FD1BAF7-9A95-462F-A75B-57000F1CE3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95" t="2627" r="77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F246E76-A855-473C-9C24-9EEE2D11F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483B04-33EC-4DDB-87ED-FA39095FD9BF}"/>
              </a:ext>
            </a:extLst>
          </p:cNvPr>
          <p:cNvSpPr txBox="1"/>
          <p:nvPr/>
        </p:nvSpPr>
        <p:spPr>
          <a:xfrm>
            <a:off x="336884" y="365760"/>
            <a:ext cx="7668127" cy="830997"/>
          </a:xfrm>
          <a:prstGeom prst="rect">
            <a:avLst/>
          </a:prstGeom>
          <a:solidFill>
            <a:srgbClr val="000000">
              <a:alpha val="41176"/>
            </a:srgbClr>
          </a:solidFill>
        </p:spPr>
        <p:txBody>
          <a:bodyPr wrap="square" rtlCol="0">
            <a:spAutoFit/>
          </a:bodyPr>
          <a:lstStyle/>
          <a:p>
            <a:r>
              <a:rPr lang="en-IE" sz="4800" i="1" u="sng" dirty="0">
                <a:latin typeface="Impact" panose="020B0806030902050204" pitchFamily="34" charset="0"/>
              </a:rPr>
              <a:t>WHAT THE HELL IS ‘THEY LIVE’?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5180EF-B4DE-433D-BD7A-68A69D2A0664}"/>
              </a:ext>
            </a:extLst>
          </p:cNvPr>
          <p:cNvSpPr txBox="1"/>
          <p:nvPr/>
        </p:nvSpPr>
        <p:spPr>
          <a:xfrm>
            <a:off x="497305" y="3366720"/>
            <a:ext cx="6930190" cy="1815882"/>
          </a:xfrm>
          <a:prstGeom prst="rect">
            <a:avLst/>
          </a:prstGeom>
          <a:solidFill>
            <a:srgbClr val="000000">
              <a:alpha val="41176"/>
            </a:srgb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IE" sz="2800" b="1" dirty="0">
                <a:latin typeface="Arial" panose="020B0604020202020204" pitchFamily="34" charset="0"/>
                <a:cs typeface="Arial" panose="020B0604020202020204" pitchFamily="34" charset="0"/>
              </a:rPr>
              <a:t>1988 “horror” film about the underlying issues of yuppies, unrestrained capitalism and acts as a critique of Reaganomics</a:t>
            </a:r>
          </a:p>
        </p:txBody>
      </p:sp>
    </p:spTree>
    <p:extLst>
      <p:ext uri="{BB962C8B-B14F-4D97-AF65-F5344CB8AC3E}">
        <p14:creationId xmlns:p14="http://schemas.microsoft.com/office/powerpoint/2010/main" val="2756509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>
            <a:extLst>
              <a:ext uri="{FF2B5EF4-FFF2-40B4-BE49-F238E27FC236}">
                <a16:creationId xmlns:a16="http://schemas.microsoft.com/office/drawing/2014/main" id="{989683EB-D202-4B4D-B1BD-8BA6965FB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344275-0295-462F-94BA-C645E8FB5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endParaRPr lang="en-IE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FD1BAF7-9A95-462F-A75B-57000F1CE3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0"/>
            <a:ext cx="12192000" cy="6852059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F246E76-A855-473C-9C24-9EEE2D11F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B2E8BE-29DA-4C28-AEC3-6436DB4823B6}"/>
              </a:ext>
            </a:extLst>
          </p:cNvPr>
          <p:cNvSpPr txBox="1"/>
          <p:nvPr/>
        </p:nvSpPr>
        <p:spPr>
          <a:xfrm>
            <a:off x="4594539" y="223449"/>
            <a:ext cx="6529137" cy="830997"/>
          </a:xfrm>
          <a:prstGeom prst="rect">
            <a:avLst/>
          </a:prstGeom>
          <a:solidFill>
            <a:srgbClr val="000000">
              <a:alpha val="41176"/>
            </a:srgbClr>
          </a:solidFill>
        </p:spPr>
        <p:txBody>
          <a:bodyPr wrap="square" rtlCol="0">
            <a:spAutoFit/>
          </a:bodyPr>
          <a:lstStyle/>
          <a:p>
            <a:r>
              <a:rPr lang="en-IE" sz="4800" i="1" u="sng" dirty="0">
                <a:latin typeface="Impact" panose="020B0806030902050204" pitchFamily="34" charset="0"/>
              </a:rPr>
              <a:t>WHAT’S IT REALLY ABOUT?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1FC02-9599-4489-B1EE-1C18543B14A1}"/>
              </a:ext>
            </a:extLst>
          </p:cNvPr>
          <p:cNvSpPr txBox="1"/>
          <p:nvPr/>
        </p:nvSpPr>
        <p:spPr>
          <a:xfrm>
            <a:off x="5856411" y="1417236"/>
            <a:ext cx="5267265" cy="3970318"/>
          </a:xfrm>
          <a:prstGeom prst="rect">
            <a:avLst/>
          </a:prstGeom>
          <a:solidFill>
            <a:srgbClr val="000000">
              <a:alpha val="41176"/>
            </a:srgb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IE" sz="2800" b="1" dirty="0">
                <a:latin typeface="Arial" panose="020B0604020202020204" pitchFamily="34" charset="0"/>
                <a:cs typeface="Arial" panose="020B0604020202020204" pitchFamily="34" charset="0"/>
              </a:rPr>
              <a:t>WWE hall-of-famer Roddy Piper teams up with Hollywood all-star Keith David.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IE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E" sz="2800" b="1" dirty="0">
                <a:latin typeface="Arial" panose="020B0604020202020204" pitchFamily="34" charset="0"/>
                <a:cs typeface="Arial" panose="020B0604020202020204" pitchFamily="34" charset="0"/>
              </a:rPr>
              <a:t>Using special shades, they take on a secret society of hypnotising aliens the only way they know how</a:t>
            </a:r>
          </a:p>
        </p:txBody>
      </p:sp>
    </p:spTree>
    <p:extLst>
      <p:ext uri="{BB962C8B-B14F-4D97-AF65-F5344CB8AC3E}">
        <p14:creationId xmlns:p14="http://schemas.microsoft.com/office/powerpoint/2010/main" val="501629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>
            <a:extLst>
              <a:ext uri="{FF2B5EF4-FFF2-40B4-BE49-F238E27FC236}">
                <a16:creationId xmlns:a16="http://schemas.microsoft.com/office/drawing/2014/main" id="{989683EB-D202-4B4D-B1BD-8BA6965FB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344275-0295-462F-94BA-C645E8FB5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endParaRPr lang="en-IE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FD1BAF7-9A95-462F-A75B-57000F1CE3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" y="-1"/>
            <a:ext cx="12179810" cy="6858001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F246E76-A855-473C-9C24-9EEE2D11F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AFFBF9-EEAC-4D73-A9A9-49AFF7342C00}"/>
              </a:ext>
            </a:extLst>
          </p:cNvPr>
          <p:cNvSpPr txBox="1"/>
          <p:nvPr/>
        </p:nvSpPr>
        <p:spPr>
          <a:xfrm>
            <a:off x="244549" y="365760"/>
            <a:ext cx="10834577" cy="830997"/>
          </a:xfrm>
          <a:prstGeom prst="rect">
            <a:avLst/>
          </a:prstGeom>
          <a:solidFill>
            <a:srgbClr val="000000">
              <a:alpha val="41961"/>
            </a:srgbClr>
          </a:solidFill>
        </p:spPr>
        <p:txBody>
          <a:bodyPr wrap="square" rtlCol="0">
            <a:spAutoFit/>
          </a:bodyPr>
          <a:lstStyle/>
          <a:p>
            <a:r>
              <a:rPr lang="en-IE" sz="4800" i="1" u="sng" dirty="0">
                <a:latin typeface="Impact" panose="020B0806030902050204" pitchFamily="34" charset="0"/>
              </a:rPr>
              <a:t>COOL MOVIE, BUT WHAT KIND OF GAME IS 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0905C4-7CAC-4B70-93F0-1016512240FE}"/>
              </a:ext>
            </a:extLst>
          </p:cNvPr>
          <p:cNvSpPr txBox="1"/>
          <p:nvPr/>
        </p:nvSpPr>
        <p:spPr>
          <a:xfrm>
            <a:off x="244549" y="1440611"/>
            <a:ext cx="4991685" cy="5109091"/>
          </a:xfrm>
          <a:prstGeom prst="rect">
            <a:avLst/>
          </a:prstGeom>
          <a:solidFill>
            <a:srgbClr val="000000">
              <a:alpha val="41961"/>
            </a:srgb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IE" sz="2800" b="1" dirty="0">
                <a:latin typeface="Arial" panose="020B0604020202020204" pitchFamily="34" charset="0"/>
                <a:cs typeface="Arial" panose="020B0604020202020204" pitchFamily="34" charset="0"/>
              </a:rPr>
              <a:t>Co-op / PvP game for up to 4 players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IE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E" sz="2800" b="1" dirty="0">
                <a:latin typeface="Arial" panose="020B0604020202020204" pitchFamily="34" charset="0"/>
                <a:cs typeface="Arial" panose="020B0604020202020204" pitchFamily="34" charset="0"/>
              </a:rPr>
              <a:t>Move around a modifiable board collecting cash to fund a </a:t>
            </a:r>
            <a:r>
              <a:rPr lang="en-IE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hostile takeover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IE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E" sz="2800" b="1" dirty="0">
                <a:latin typeface="Arial" panose="020B0604020202020204" pitchFamily="34" charset="0"/>
                <a:cs typeface="Arial" panose="020B0604020202020204" pitchFamily="34" charset="0"/>
              </a:rPr>
              <a:t>Too much exposure to </a:t>
            </a:r>
            <a:r>
              <a:rPr lang="en-IE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hypno</a:t>
            </a:r>
            <a:r>
              <a:rPr lang="en-IE" sz="2800" b="1" dirty="0">
                <a:latin typeface="Arial" panose="020B0604020202020204" pitchFamily="34" charset="0"/>
                <a:cs typeface="Arial" panose="020B0604020202020204" pitchFamily="34" charset="0"/>
              </a:rPr>
              <a:t> leads to siding with the </a:t>
            </a:r>
            <a:r>
              <a:rPr lang="en-IE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aliens</a:t>
            </a:r>
            <a:r>
              <a:rPr lang="en-IE" sz="2800" b="1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  <a:p>
            <a:pPr marL="285750" indent="-285750">
              <a:buFontTx/>
              <a:buChar char="-"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3972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>
            <a:extLst>
              <a:ext uri="{FF2B5EF4-FFF2-40B4-BE49-F238E27FC236}">
                <a16:creationId xmlns:a16="http://schemas.microsoft.com/office/drawing/2014/main" id="{989683EB-D202-4B4D-B1BD-8BA6965FB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344275-0295-462F-94BA-C645E8FB5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endParaRPr lang="en-IE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FD1BAF7-9A95-462F-A75B-57000F1CE3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463" r="2204"/>
          <a:stretch/>
        </p:blipFill>
        <p:spPr>
          <a:xfrm>
            <a:off x="0" y="-3"/>
            <a:ext cx="12192000" cy="6857998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F246E76-A855-473C-9C24-9EEE2D11F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E3C5BE-4A8B-430F-A588-3F2550E84891}"/>
              </a:ext>
            </a:extLst>
          </p:cNvPr>
          <p:cNvSpPr txBox="1"/>
          <p:nvPr/>
        </p:nvSpPr>
        <p:spPr>
          <a:xfrm>
            <a:off x="265814" y="499730"/>
            <a:ext cx="5050465" cy="830997"/>
          </a:xfrm>
          <a:prstGeom prst="rect">
            <a:avLst/>
          </a:prstGeom>
          <a:solidFill>
            <a:srgbClr val="000000">
              <a:alpha val="41961"/>
            </a:srgbClr>
          </a:solidFill>
        </p:spPr>
        <p:txBody>
          <a:bodyPr wrap="square" rtlCol="0">
            <a:spAutoFit/>
          </a:bodyPr>
          <a:lstStyle/>
          <a:p>
            <a:r>
              <a:rPr lang="en-IE" sz="4800" i="1" u="sng" dirty="0">
                <a:latin typeface="Impact" panose="020B0806030902050204" pitchFamily="34" charset="0"/>
              </a:rPr>
              <a:t>I LIKE MY HUMANITY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9F0FFE-F6CB-43B6-A9EE-906C0CD115DC}"/>
              </a:ext>
            </a:extLst>
          </p:cNvPr>
          <p:cNvSpPr txBox="1"/>
          <p:nvPr/>
        </p:nvSpPr>
        <p:spPr>
          <a:xfrm>
            <a:off x="265815" y="1584251"/>
            <a:ext cx="5369442" cy="4401205"/>
          </a:xfrm>
          <a:prstGeom prst="rect">
            <a:avLst/>
          </a:prstGeom>
          <a:solidFill>
            <a:srgbClr val="000000">
              <a:alpha val="41961"/>
            </a:srgb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IE" sz="2800" b="1" dirty="0">
                <a:latin typeface="Arial" panose="020B0604020202020204" pitchFamily="34" charset="0"/>
                <a:cs typeface="Arial" panose="020B0604020202020204" pitchFamily="34" charset="0"/>
              </a:rPr>
              <a:t>Don the </a:t>
            </a:r>
            <a:r>
              <a:rPr lang="en-IE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super shades </a:t>
            </a:r>
            <a:r>
              <a:rPr lang="en-IE" sz="2800" b="1" dirty="0">
                <a:latin typeface="Arial" panose="020B0604020202020204" pitchFamily="34" charset="0"/>
                <a:cs typeface="Arial" panose="020B0604020202020204" pitchFamily="34" charset="0"/>
              </a:rPr>
              <a:t>and fight back against an alien threat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IE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E" sz="2800" b="1" dirty="0">
                <a:latin typeface="Arial" panose="020B0604020202020204" pitchFamily="34" charset="0"/>
                <a:cs typeface="Arial" panose="020B0604020202020204" pitchFamily="34" charset="0"/>
              </a:rPr>
              <a:t>Use their own weapons against them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IE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E" sz="2800" b="1" dirty="0">
                <a:latin typeface="Arial" panose="020B0604020202020204" pitchFamily="34" charset="0"/>
                <a:cs typeface="Arial" panose="020B0604020202020204" pitchFamily="34" charset="0"/>
              </a:rPr>
              <a:t>Overthrow the secret society by funding a </a:t>
            </a:r>
            <a:r>
              <a:rPr lang="en-IE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human resistance</a:t>
            </a:r>
            <a:r>
              <a:rPr lang="en-IE" sz="2800" b="1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95852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>
            <a:extLst>
              <a:ext uri="{FF2B5EF4-FFF2-40B4-BE49-F238E27FC236}">
                <a16:creationId xmlns:a16="http://schemas.microsoft.com/office/drawing/2014/main" id="{989683EB-D202-4B4D-B1BD-8BA6965FB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344275-0295-462F-94BA-C645E8FB5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endParaRPr lang="en-IE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FD1BAF7-9A95-462F-A75B-57000F1CE3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06" t="14786" r="118" b="9086"/>
          <a:stretch/>
        </p:blipFill>
        <p:spPr>
          <a:xfrm>
            <a:off x="0" y="-2"/>
            <a:ext cx="12192000" cy="6858000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F246E76-A855-473C-9C24-9EEE2D11F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DFCDD3-E19B-4895-9EA5-6CCB86EEB74E}"/>
              </a:ext>
            </a:extLst>
          </p:cNvPr>
          <p:cNvSpPr txBox="1"/>
          <p:nvPr/>
        </p:nvSpPr>
        <p:spPr>
          <a:xfrm>
            <a:off x="233916" y="365760"/>
            <a:ext cx="6549656" cy="830997"/>
          </a:xfrm>
          <a:prstGeom prst="rect">
            <a:avLst/>
          </a:prstGeom>
          <a:solidFill>
            <a:srgbClr val="000000">
              <a:alpha val="41961"/>
            </a:srgbClr>
          </a:solidFill>
        </p:spPr>
        <p:txBody>
          <a:bodyPr wrap="square" rtlCol="0">
            <a:spAutoFit/>
          </a:bodyPr>
          <a:lstStyle/>
          <a:p>
            <a:r>
              <a:rPr lang="en-IE" sz="4800" i="1" u="sng" dirty="0">
                <a:latin typeface="Impact" panose="020B0806030902050204" pitchFamily="34" charset="0"/>
              </a:rPr>
              <a:t>LETS GET EXTRATERESTRIAL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C4234-6682-4A93-BB61-E8B657AFD46F}"/>
              </a:ext>
            </a:extLst>
          </p:cNvPr>
          <p:cNvSpPr txBox="1"/>
          <p:nvPr/>
        </p:nvSpPr>
        <p:spPr>
          <a:xfrm>
            <a:off x="233916" y="1605516"/>
            <a:ext cx="6028661" cy="3539430"/>
          </a:xfrm>
          <a:prstGeom prst="rect">
            <a:avLst/>
          </a:prstGeom>
          <a:solidFill>
            <a:srgbClr val="000000">
              <a:alpha val="41961"/>
            </a:srgb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IE" sz="2800" b="1" dirty="0">
                <a:latin typeface="Arial" panose="020B0604020202020204" pitchFamily="34" charset="0"/>
                <a:cs typeface="Arial" panose="020B0604020202020204" pitchFamily="34" charset="0"/>
              </a:rPr>
              <a:t>Hypnotise others using your Secret stash of </a:t>
            </a:r>
            <a:r>
              <a:rPr lang="en-IE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advanced cards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IE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E" sz="2800" b="1" dirty="0">
                <a:latin typeface="Arial" panose="020B0604020202020204" pitchFamily="34" charset="0"/>
                <a:cs typeface="Arial" panose="020B0604020202020204" pitchFamily="34" charset="0"/>
              </a:rPr>
              <a:t>Stop the revolution before it ever begins</a:t>
            </a:r>
          </a:p>
          <a:p>
            <a:endParaRPr lang="en-IE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E" sz="2800" b="1" dirty="0">
                <a:latin typeface="Arial" panose="020B0604020202020204" pitchFamily="34" charset="0"/>
                <a:cs typeface="Arial" panose="020B0604020202020204" pitchFamily="34" charset="0"/>
              </a:rPr>
              <a:t>Maniacally laugh in the face of oppression</a:t>
            </a:r>
          </a:p>
        </p:txBody>
      </p:sp>
    </p:spTree>
    <p:extLst>
      <p:ext uri="{BB962C8B-B14F-4D97-AF65-F5344CB8AC3E}">
        <p14:creationId xmlns:p14="http://schemas.microsoft.com/office/powerpoint/2010/main" val="28654598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>
            <a:extLst>
              <a:ext uri="{FF2B5EF4-FFF2-40B4-BE49-F238E27FC236}">
                <a16:creationId xmlns:a16="http://schemas.microsoft.com/office/drawing/2014/main" id="{989683EB-D202-4B4D-B1BD-8BA6965FB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344275-0295-462F-94BA-C645E8FB5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endParaRPr lang="en-IE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FD1BAF7-9A95-462F-A75B-57000F1CE3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26" r="94" b="3379"/>
          <a:stretch/>
        </p:blipFill>
        <p:spPr>
          <a:xfrm>
            <a:off x="0" y="0"/>
            <a:ext cx="12192000" cy="6857999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F246E76-A855-473C-9C24-9EEE2D11F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BE71ED-B3A2-42C3-BF72-94B593A1F104}"/>
              </a:ext>
            </a:extLst>
          </p:cNvPr>
          <p:cNvSpPr txBox="1"/>
          <p:nvPr/>
        </p:nvSpPr>
        <p:spPr>
          <a:xfrm>
            <a:off x="3293608" y="103956"/>
            <a:ext cx="7914650" cy="830997"/>
          </a:xfrm>
          <a:prstGeom prst="rect">
            <a:avLst/>
          </a:prstGeom>
          <a:solidFill>
            <a:srgbClr val="000000">
              <a:alpha val="41961"/>
            </a:srgbClr>
          </a:solidFill>
        </p:spPr>
        <p:txBody>
          <a:bodyPr wrap="square" rtlCol="0">
            <a:spAutoFit/>
          </a:bodyPr>
          <a:lstStyle/>
          <a:p>
            <a:r>
              <a:rPr lang="en-IE" sz="4800" i="1" u="sng" dirty="0">
                <a:latin typeface="Impact" panose="020B0806030902050204" pitchFamily="34" charset="0"/>
              </a:rPr>
              <a:t>SO HOW DO I PLAY IT?  3 PHASES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B62145-D82F-421B-904F-C9125F287707}"/>
              </a:ext>
            </a:extLst>
          </p:cNvPr>
          <p:cNvSpPr txBox="1"/>
          <p:nvPr/>
        </p:nvSpPr>
        <p:spPr>
          <a:xfrm>
            <a:off x="5658541" y="1259457"/>
            <a:ext cx="5465135" cy="3539430"/>
          </a:xfrm>
          <a:prstGeom prst="rect">
            <a:avLst/>
          </a:prstGeom>
          <a:solidFill>
            <a:srgbClr val="000000">
              <a:alpha val="41961"/>
            </a:srgbClr>
          </a:solidFill>
        </p:spPr>
        <p:txBody>
          <a:bodyPr wrap="square" rtlCol="0">
            <a:spAutoFit/>
          </a:bodyPr>
          <a:lstStyle/>
          <a:p>
            <a:r>
              <a:rPr lang="en-IE" sz="2800" i="1" u="sng" dirty="0">
                <a:latin typeface="Impact" panose="020B0806030902050204" pitchFamily="34" charset="0"/>
                <a:cs typeface="Arial" panose="020B0604020202020204" pitchFamily="34" charset="0"/>
              </a:rPr>
              <a:t>Phase 1 :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E" sz="2800" b="1" dirty="0">
                <a:latin typeface="Arial" panose="020B0604020202020204" pitchFamily="34" charset="0"/>
                <a:cs typeface="Arial" panose="020B0604020202020204" pitchFamily="34" charset="0"/>
              </a:rPr>
              <a:t>Everyone starts as humans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IE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E" sz="2800" b="1" dirty="0">
                <a:latin typeface="Arial" panose="020B0604020202020204" pitchFamily="34" charset="0"/>
                <a:cs typeface="Arial" panose="020B0604020202020204" pitchFamily="34" charset="0"/>
              </a:rPr>
              <a:t>Collect as much money while avoiding hypno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IE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E" sz="2800" b="1" dirty="0">
                <a:latin typeface="Arial" panose="020B0604020202020204" pitchFamily="34" charset="0"/>
                <a:cs typeface="Arial" panose="020B0604020202020204" pitchFamily="34" charset="0"/>
              </a:rPr>
              <a:t>Too much hypno = Player becomes an alien</a:t>
            </a:r>
          </a:p>
        </p:txBody>
      </p:sp>
    </p:spTree>
    <p:extLst>
      <p:ext uri="{BB962C8B-B14F-4D97-AF65-F5344CB8AC3E}">
        <p14:creationId xmlns:p14="http://schemas.microsoft.com/office/powerpoint/2010/main" val="4021975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>
            <a:extLst>
              <a:ext uri="{FF2B5EF4-FFF2-40B4-BE49-F238E27FC236}">
                <a16:creationId xmlns:a16="http://schemas.microsoft.com/office/drawing/2014/main" id="{989683EB-D202-4B4D-B1BD-8BA6965FB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344275-0295-462F-94BA-C645E8FB5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endParaRPr lang="en-IE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FD1BAF7-9A95-462F-A75B-57000F1CE3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05" t="1602" r="7399" b="1602"/>
          <a:stretch/>
        </p:blipFill>
        <p:spPr>
          <a:xfrm>
            <a:off x="0" y="-1"/>
            <a:ext cx="12192000" cy="6858001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F246E76-A855-473C-9C24-9EEE2D11F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A14D4F-0E2E-4A73-B6D1-BC3D8D746688}"/>
              </a:ext>
            </a:extLst>
          </p:cNvPr>
          <p:cNvSpPr txBox="1"/>
          <p:nvPr/>
        </p:nvSpPr>
        <p:spPr>
          <a:xfrm>
            <a:off x="202019" y="276447"/>
            <a:ext cx="9959898" cy="830997"/>
          </a:xfrm>
          <a:prstGeom prst="rect">
            <a:avLst/>
          </a:prstGeom>
          <a:solidFill>
            <a:srgbClr val="000000">
              <a:alpha val="41961"/>
            </a:srgbClr>
          </a:solidFill>
        </p:spPr>
        <p:txBody>
          <a:bodyPr wrap="square" rtlCol="0">
            <a:spAutoFit/>
          </a:bodyPr>
          <a:lstStyle/>
          <a:p>
            <a:r>
              <a:rPr lang="en-IE" sz="4800" i="1" u="sng" dirty="0">
                <a:latin typeface="Impact" panose="020B0806030902050204" pitchFamily="34" charset="0"/>
              </a:rPr>
              <a:t>I’VE BECOME AN ALIEN, BUT WHAT NOW?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E98CB2-8A94-4682-BC91-3729E373C796}"/>
              </a:ext>
            </a:extLst>
          </p:cNvPr>
          <p:cNvSpPr txBox="1"/>
          <p:nvPr/>
        </p:nvSpPr>
        <p:spPr>
          <a:xfrm>
            <a:off x="198408" y="1423358"/>
            <a:ext cx="5305246" cy="4678204"/>
          </a:xfrm>
          <a:prstGeom prst="rect">
            <a:avLst/>
          </a:prstGeom>
          <a:solidFill>
            <a:srgbClr val="000000">
              <a:alpha val="41961"/>
            </a:srgbClr>
          </a:solidFill>
        </p:spPr>
        <p:txBody>
          <a:bodyPr wrap="square" rtlCol="0">
            <a:spAutoFit/>
          </a:bodyPr>
          <a:lstStyle/>
          <a:p>
            <a:r>
              <a:rPr lang="en-IE" sz="2800" i="1" u="sng" dirty="0">
                <a:latin typeface="Impact" panose="020B0806030902050204" pitchFamily="34" charset="0"/>
                <a:cs typeface="Arial" panose="020B0604020202020204" pitchFamily="34" charset="0"/>
              </a:rPr>
              <a:t>Phase 2</a:t>
            </a:r>
            <a:r>
              <a:rPr lang="en-IE" sz="2800" i="1" dirty="0">
                <a:latin typeface="Impact" panose="020B080603090205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E" sz="2800" b="1" dirty="0">
                <a:latin typeface="Arial" panose="020B0604020202020204" pitchFamily="34" charset="0"/>
                <a:cs typeface="Arial" panose="020B0604020202020204" pitchFamily="34" charset="0"/>
              </a:rPr>
              <a:t>Aliens place super hypno cards strategically around the map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E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E" sz="2800" b="1" dirty="0">
                <a:latin typeface="Arial" panose="020B0604020202020204" pitchFamily="34" charset="0"/>
                <a:cs typeface="Arial" panose="020B0604020202020204" pitchFamily="34" charset="0"/>
              </a:rPr>
              <a:t>Humans must continue funding the resistance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E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E" sz="2800" b="1" dirty="0">
                <a:latin typeface="Arial" panose="020B0604020202020204" pitchFamily="34" charset="0"/>
                <a:cs typeface="Arial" panose="020B0604020202020204" pitchFamily="34" charset="0"/>
              </a:rPr>
              <a:t>Confrontation between both sides possible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24450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>
            <a:extLst>
              <a:ext uri="{FF2B5EF4-FFF2-40B4-BE49-F238E27FC236}">
                <a16:creationId xmlns:a16="http://schemas.microsoft.com/office/drawing/2014/main" id="{989683EB-D202-4B4D-B1BD-8BA6965FB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344275-0295-462F-94BA-C645E8FB5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endParaRPr lang="en-IE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FD1BAF7-9A95-462F-A75B-57000F1CE3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-34504"/>
            <a:ext cx="12181172" cy="6858000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F246E76-A855-473C-9C24-9EEE2D11F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BD46D2-4D78-4E57-9B4D-2353D60B8059}"/>
              </a:ext>
            </a:extLst>
          </p:cNvPr>
          <p:cNvSpPr txBox="1"/>
          <p:nvPr/>
        </p:nvSpPr>
        <p:spPr>
          <a:xfrm>
            <a:off x="6810402" y="106666"/>
            <a:ext cx="4313274" cy="830997"/>
          </a:xfrm>
          <a:prstGeom prst="rect">
            <a:avLst/>
          </a:prstGeom>
          <a:solidFill>
            <a:srgbClr val="000000">
              <a:alpha val="41961"/>
            </a:srgbClr>
          </a:solidFill>
        </p:spPr>
        <p:txBody>
          <a:bodyPr wrap="square" rtlCol="0">
            <a:spAutoFit/>
          </a:bodyPr>
          <a:lstStyle/>
          <a:p>
            <a:r>
              <a:rPr lang="en-IE" sz="4800" i="1" u="sng" dirty="0">
                <a:latin typeface="Impact" panose="020B0806030902050204" pitchFamily="34" charset="0"/>
              </a:rPr>
              <a:t>HOW CAN I WIN?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485FA8-1F68-4A60-AE41-4C5F159888CC}"/>
              </a:ext>
            </a:extLst>
          </p:cNvPr>
          <p:cNvSpPr txBox="1"/>
          <p:nvPr/>
        </p:nvSpPr>
        <p:spPr>
          <a:xfrm>
            <a:off x="6096000" y="2139351"/>
            <a:ext cx="5027676" cy="3108543"/>
          </a:xfrm>
          <a:prstGeom prst="rect">
            <a:avLst/>
          </a:prstGeom>
          <a:solidFill>
            <a:srgbClr val="000000">
              <a:alpha val="41961"/>
            </a:srgbClr>
          </a:solidFill>
        </p:spPr>
        <p:txBody>
          <a:bodyPr wrap="square" rtlCol="0">
            <a:spAutoFit/>
          </a:bodyPr>
          <a:lstStyle/>
          <a:p>
            <a:r>
              <a:rPr lang="en-IE" sz="2800" i="1" u="sng" dirty="0">
                <a:latin typeface="Impact" panose="020B0806030902050204" pitchFamily="34" charset="0"/>
                <a:cs typeface="Arial" panose="020B0604020202020204" pitchFamily="34" charset="0"/>
              </a:rPr>
              <a:t>Phase 3: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E" sz="2800" b="1" dirty="0">
                <a:latin typeface="Arial" panose="020B0604020202020204" pitchFamily="34" charset="0"/>
                <a:cs typeface="Arial" panose="020B0604020202020204" pitchFamily="34" charset="0"/>
              </a:rPr>
              <a:t>Resistance funded? Head to the alien-marked spot to win!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IE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E" sz="2800" b="1" dirty="0">
                <a:latin typeface="Arial" panose="020B0604020202020204" pitchFamily="34" charset="0"/>
                <a:cs typeface="Arial" panose="020B0604020202020204" pitchFamily="34" charset="0"/>
              </a:rPr>
              <a:t>Aliens have to protect the spot or face </a:t>
            </a:r>
            <a:r>
              <a:rPr lang="en-IE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annihilation!</a:t>
            </a:r>
          </a:p>
        </p:txBody>
      </p:sp>
    </p:spTree>
    <p:extLst>
      <p:ext uri="{BB962C8B-B14F-4D97-AF65-F5344CB8AC3E}">
        <p14:creationId xmlns:p14="http://schemas.microsoft.com/office/powerpoint/2010/main" val="3181451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473</TotalTime>
  <Words>265</Words>
  <Application>Microsoft Office PowerPoint</Application>
  <PresentationFormat>Widescreen</PresentationFormat>
  <Paragraphs>45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Century Schoolbook</vt:lpstr>
      <vt:lpstr>Impact</vt:lpstr>
      <vt:lpstr>Wingdings</vt:lpstr>
      <vt:lpstr>Wingdings 2</vt:lpstr>
      <vt:lpstr>View</vt:lpstr>
      <vt:lpstr>THEY LIVE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20080734</dc:creator>
  <cp:lastModifiedBy>20080734</cp:lastModifiedBy>
  <cp:revision>20</cp:revision>
  <dcterms:created xsi:type="dcterms:W3CDTF">2018-10-11T16:06:09Z</dcterms:created>
  <dcterms:modified xsi:type="dcterms:W3CDTF">2018-10-14T22:02:29Z</dcterms:modified>
</cp:coreProperties>
</file>